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-100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04-29-11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04-29-11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04-29-11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04-29-11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04-29-11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04-29-11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04-29-11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04-29-11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04-29-11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04-29-11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CA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04-29-11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04-29-11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173405" y="466375"/>
            <a:ext cx="648296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CA" sz="36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How Long Will Your $$ Last?</a:t>
            </a:r>
            <a:endParaRPr lang="en-CA" sz="36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2199666" y="2644995"/>
            <a:ext cx="1610470" cy="1073710"/>
          </a:xfrm>
          <a:custGeom>
            <a:avLst/>
            <a:gdLst>
              <a:gd name="connsiteX0" fmla="*/ 0 w 1610470"/>
              <a:gd name="connsiteY0" fmla="*/ 0 h 1073710"/>
              <a:gd name="connsiteX1" fmla="*/ 0 w 1610470"/>
              <a:gd name="connsiteY1" fmla="*/ 1047522 h 1073710"/>
              <a:gd name="connsiteX2" fmla="*/ 1610470 w 1610470"/>
              <a:gd name="connsiteY2" fmla="*/ 1073710 h 1073710"/>
              <a:gd name="connsiteX3" fmla="*/ 1584284 w 1610470"/>
              <a:gd name="connsiteY3" fmla="*/ 65470 h 10737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10470" h="1073710">
                <a:moveTo>
                  <a:pt x="0" y="0"/>
                </a:moveTo>
                <a:lnTo>
                  <a:pt x="0" y="1047522"/>
                </a:lnTo>
                <a:lnTo>
                  <a:pt x="1610470" y="1073710"/>
                </a:lnTo>
                <a:lnTo>
                  <a:pt x="1584284" y="65470"/>
                </a:ln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291319" y="2941164"/>
            <a:ext cx="13534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$300,000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3810135" y="3730450"/>
            <a:ext cx="12302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3% Growth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 rot="21038766">
            <a:off x="3897343" y="1584379"/>
            <a:ext cx="2461532" cy="1274484"/>
          </a:xfrm>
          <a:custGeom>
            <a:avLst/>
            <a:gdLst>
              <a:gd name="connsiteX0" fmla="*/ 0 w 2461532"/>
              <a:gd name="connsiteY0" fmla="*/ 1257027 h 1274484"/>
              <a:gd name="connsiteX1" fmla="*/ 1126020 w 2461532"/>
              <a:gd name="connsiteY1" fmla="*/ 1099898 h 1274484"/>
              <a:gd name="connsiteX2" fmla="*/ 2461532 w 2461532"/>
              <a:gd name="connsiteY2" fmla="*/ 0 h 12744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61532" h="1274484">
                <a:moveTo>
                  <a:pt x="0" y="1257027"/>
                </a:moveTo>
                <a:cubicBezTo>
                  <a:pt x="357882" y="1283214"/>
                  <a:pt x="715765" y="1309402"/>
                  <a:pt x="1126020" y="1099898"/>
                </a:cubicBezTo>
                <a:cubicBezTo>
                  <a:pt x="1536275" y="890394"/>
                  <a:pt x="2461532" y="0"/>
                  <a:pt x="2461532" y="0"/>
                </a:cubicBezTo>
              </a:path>
            </a:pathLst>
          </a:custGeom>
          <a:ln w="1016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3993442" y="3050429"/>
            <a:ext cx="2932888" cy="0"/>
          </a:xfrm>
          <a:prstGeom prst="straightConnector1">
            <a:avLst/>
          </a:prstGeom>
          <a:ln w="1016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Freeform 12"/>
          <p:cNvSpPr/>
          <p:nvPr/>
        </p:nvSpPr>
        <p:spPr>
          <a:xfrm flipV="1">
            <a:off x="3993442" y="3050428"/>
            <a:ext cx="2932888" cy="1457643"/>
          </a:xfrm>
          <a:custGeom>
            <a:avLst/>
            <a:gdLst>
              <a:gd name="connsiteX0" fmla="*/ 0 w 2461532"/>
              <a:gd name="connsiteY0" fmla="*/ 1257027 h 1274484"/>
              <a:gd name="connsiteX1" fmla="*/ 1126020 w 2461532"/>
              <a:gd name="connsiteY1" fmla="*/ 1099898 h 1274484"/>
              <a:gd name="connsiteX2" fmla="*/ 2461532 w 2461532"/>
              <a:gd name="connsiteY2" fmla="*/ 0 h 12744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61532" h="1274484">
                <a:moveTo>
                  <a:pt x="0" y="1257027"/>
                </a:moveTo>
                <a:cubicBezTo>
                  <a:pt x="357882" y="1283214"/>
                  <a:pt x="715765" y="1309402"/>
                  <a:pt x="1126020" y="1099898"/>
                </a:cubicBezTo>
                <a:cubicBezTo>
                  <a:pt x="1536275" y="890394"/>
                  <a:pt x="2461532" y="0"/>
                  <a:pt x="2461532" y="0"/>
                </a:cubicBezTo>
              </a:path>
            </a:pathLst>
          </a:custGeom>
          <a:ln w="1016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2959075" y="3587765"/>
            <a:ext cx="26186" cy="51201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42862" y="3915116"/>
            <a:ext cx="168184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$ Received </a:t>
            </a:r>
            <a:r>
              <a:rPr lang="en-US" u="sng" dirty="0" smtClean="0"/>
              <a:t>Monthly Now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CPP - $700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OAS - $300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Other -$500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340425" y="5839939"/>
            <a:ext cx="17497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Monthly </a:t>
            </a:r>
            <a:r>
              <a:rPr lang="en-US" dirty="0" err="1" smtClean="0"/>
              <a:t>Shorfall</a:t>
            </a:r>
            <a:endParaRPr lang="en-US" dirty="0" smtClean="0"/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$3,000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2770932" y="4175647"/>
            <a:ext cx="1222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$3,000/</a:t>
            </a:r>
            <a:r>
              <a:rPr lang="en-US" dirty="0" err="1" smtClean="0"/>
              <a:t>mo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6446083" y="4818604"/>
            <a:ext cx="12358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/>
              <a:t>9.4 years</a:t>
            </a:r>
          </a:p>
          <a:p>
            <a:r>
              <a:rPr lang="en-US" b="1" dirty="0" smtClean="0"/>
              <a:t>$ Runs Out</a:t>
            </a:r>
            <a:endParaRPr lang="en-US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3949175" y="2865763"/>
            <a:ext cx="920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Options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0690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9" grpId="0"/>
      <p:bldP spid="10" grpId="0" animBg="1"/>
      <p:bldP spid="13" grpId="0" animBg="1"/>
      <p:bldP spid="16" grpId="0"/>
      <p:bldP spid="17" grpId="0"/>
      <p:bldP spid="18" grpId="0"/>
      <p:bldP spid="1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173405" y="466375"/>
            <a:ext cx="648296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CA" sz="36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How Long Will Your $$ Last?</a:t>
            </a:r>
            <a:endParaRPr lang="en-CA" sz="36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2199666" y="2644995"/>
            <a:ext cx="1610470" cy="1073710"/>
          </a:xfrm>
          <a:custGeom>
            <a:avLst/>
            <a:gdLst>
              <a:gd name="connsiteX0" fmla="*/ 0 w 1610470"/>
              <a:gd name="connsiteY0" fmla="*/ 0 h 1073710"/>
              <a:gd name="connsiteX1" fmla="*/ 0 w 1610470"/>
              <a:gd name="connsiteY1" fmla="*/ 1047522 h 1073710"/>
              <a:gd name="connsiteX2" fmla="*/ 1610470 w 1610470"/>
              <a:gd name="connsiteY2" fmla="*/ 1073710 h 1073710"/>
              <a:gd name="connsiteX3" fmla="*/ 1584284 w 1610470"/>
              <a:gd name="connsiteY3" fmla="*/ 65470 h 10737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10470" h="1073710">
                <a:moveTo>
                  <a:pt x="0" y="0"/>
                </a:moveTo>
                <a:lnTo>
                  <a:pt x="0" y="1047522"/>
                </a:lnTo>
                <a:lnTo>
                  <a:pt x="1610470" y="1073710"/>
                </a:lnTo>
                <a:lnTo>
                  <a:pt x="1584284" y="65470"/>
                </a:ln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291319" y="2941164"/>
            <a:ext cx="13534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$300,000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3810135" y="3730450"/>
            <a:ext cx="12302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3% Growth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 rot="21038766">
            <a:off x="3897343" y="1584379"/>
            <a:ext cx="2461532" cy="1274484"/>
          </a:xfrm>
          <a:custGeom>
            <a:avLst/>
            <a:gdLst>
              <a:gd name="connsiteX0" fmla="*/ 0 w 2461532"/>
              <a:gd name="connsiteY0" fmla="*/ 1257027 h 1274484"/>
              <a:gd name="connsiteX1" fmla="*/ 1126020 w 2461532"/>
              <a:gd name="connsiteY1" fmla="*/ 1099898 h 1274484"/>
              <a:gd name="connsiteX2" fmla="*/ 2461532 w 2461532"/>
              <a:gd name="connsiteY2" fmla="*/ 0 h 12744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61532" h="1274484">
                <a:moveTo>
                  <a:pt x="0" y="1257027"/>
                </a:moveTo>
                <a:cubicBezTo>
                  <a:pt x="357882" y="1283214"/>
                  <a:pt x="715765" y="1309402"/>
                  <a:pt x="1126020" y="1099898"/>
                </a:cubicBezTo>
                <a:cubicBezTo>
                  <a:pt x="1536275" y="890394"/>
                  <a:pt x="2461532" y="0"/>
                  <a:pt x="2461532" y="0"/>
                </a:cubicBezTo>
              </a:path>
            </a:pathLst>
          </a:custGeom>
          <a:ln w="1016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3993442" y="3050429"/>
            <a:ext cx="2932888" cy="0"/>
          </a:xfrm>
          <a:prstGeom prst="straightConnector1">
            <a:avLst/>
          </a:prstGeom>
          <a:ln w="1016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Freeform 12"/>
          <p:cNvSpPr/>
          <p:nvPr/>
        </p:nvSpPr>
        <p:spPr>
          <a:xfrm flipV="1">
            <a:off x="3993442" y="3050428"/>
            <a:ext cx="2932888" cy="1457643"/>
          </a:xfrm>
          <a:custGeom>
            <a:avLst/>
            <a:gdLst>
              <a:gd name="connsiteX0" fmla="*/ 0 w 2461532"/>
              <a:gd name="connsiteY0" fmla="*/ 1257027 h 1274484"/>
              <a:gd name="connsiteX1" fmla="*/ 1126020 w 2461532"/>
              <a:gd name="connsiteY1" fmla="*/ 1099898 h 1274484"/>
              <a:gd name="connsiteX2" fmla="*/ 2461532 w 2461532"/>
              <a:gd name="connsiteY2" fmla="*/ 0 h 12744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61532" h="1274484">
                <a:moveTo>
                  <a:pt x="0" y="1257027"/>
                </a:moveTo>
                <a:cubicBezTo>
                  <a:pt x="357882" y="1283214"/>
                  <a:pt x="715765" y="1309402"/>
                  <a:pt x="1126020" y="1099898"/>
                </a:cubicBezTo>
                <a:cubicBezTo>
                  <a:pt x="1536275" y="890394"/>
                  <a:pt x="2461532" y="0"/>
                  <a:pt x="2461532" y="0"/>
                </a:cubicBezTo>
              </a:path>
            </a:pathLst>
          </a:custGeom>
          <a:ln w="1016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2959075" y="3587765"/>
            <a:ext cx="26186" cy="51201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42862" y="3915116"/>
            <a:ext cx="168184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$ Received </a:t>
            </a:r>
            <a:r>
              <a:rPr lang="en-US" u="sng" dirty="0" smtClean="0"/>
              <a:t>Monthly Now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CPP - $700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OAS - $300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Other -$500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340425" y="5839939"/>
            <a:ext cx="17497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Monthly </a:t>
            </a:r>
            <a:r>
              <a:rPr lang="en-US" dirty="0" err="1" smtClean="0"/>
              <a:t>Shorfall</a:t>
            </a:r>
            <a:endParaRPr lang="en-US" dirty="0" smtClean="0"/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$3,000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2770932" y="4175647"/>
            <a:ext cx="1222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$3,000/</a:t>
            </a:r>
            <a:r>
              <a:rPr lang="en-US" dirty="0" err="1" smtClean="0"/>
              <a:t>mo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6446083" y="4818604"/>
            <a:ext cx="12358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/>
              <a:t>9.4 years</a:t>
            </a:r>
          </a:p>
          <a:p>
            <a:r>
              <a:rPr lang="en-US" b="1" dirty="0" smtClean="0"/>
              <a:t>$ Runs Out</a:t>
            </a:r>
            <a:endParaRPr lang="en-US" b="1" dirty="0"/>
          </a:p>
        </p:txBody>
      </p:sp>
      <p:sp>
        <p:nvSpPr>
          <p:cNvPr id="2" name="Multiply 1"/>
          <p:cNvSpPr/>
          <p:nvPr/>
        </p:nvSpPr>
        <p:spPr>
          <a:xfrm>
            <a:off x="3875602" y="3654585"/>
            <a:ext cx="340425" cy="549950"/>
          </a:xfrm>
          <a:prstGeom prst="mathMultiply">
            <a:avLst/>
          </a:prstGeom>
          <a:solidFill>
            <a:srgbClr val="C0504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/>
          </a:p>
        </p:txBody>
      </p:sp>
      <p:sp>
        <p:nvSpPr>
          <p:cNvPr id="3" name="TextBox 2"/>
          <p:cNvSpPr txBox="1"/>
          <p:nvPr/>
        </p:nvSpPr>
        <p:spPr>
          <a:xfrm>
            <a:off x="3993442" y="3403099"/>
            <a:ext cx="5016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accent2"/>
                </a:solidFill>
              </a:rPr>
              <a:t>8%</a:t>
            </a:r>
            <a:endParaRPr lang="en-US" sz="2000" b="1" dirty="0">
              <a:solidFill>
                <a:schemeClr val="accent2"/>
              </a:solidFill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4085095" y="3064004"/>
            <a:ext cx="4006535" cy="1243933"/>
          </a:xfrm>
          <a:custGeom>
            <a:avLst/>
            <a:gdLst>
              <a:gd name="connsiteX0" fmla="*/ 0 w 4006535"/>
              <a:gd name="connsiteY0" fmla="*/ 0 h 1243933"/>
              <a:gd name="connsiteX1" fmla="*/ 2068734 w 4006535"/>
              <a:gd name="connsiteY1" fmla="*/ 209504 h 1243933"/>
              <a:gd name="connsiteX2" fmla="*/ 4006535 w 4006535"/>
              <a:gd name="connsiteY2" fmla="*/ 1243933 h 1243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06535" h="1243933">
                <a:moveTo>
                  <a:pt x="0" y="0"/>
                </a:moveTo>
                <a:cubicBezTo>
                  <a:pt x="700489" y="1091"/>
                  <a:pt x="1400978" y="2182"/>
                  <a:pt x="2068734" y="209504"/>
                </a:cubicBezTo>
                <a:cubicBezTo>
                  <a:pt x="2736490" y="416826"/>
                  <a:pt x="4006535" y="1243933"/>
                  <a:pt x="4006535" y="1243933"/>
                </a:cubicBezTo>
              </a:path>
            </a:pathLst>
          </a:custGeom>
          <a:noFill/>
          <a:ln w="57150">
            <a:solidFill>
              <a:schemeClr val="accent2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7681893" y="4535608"/>
            <a:ext cx="11631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12.5 years</a:t>
            </a:r>
            <a:endParaRPr lang="en-US" b="1" dirty="0"/>
          </a:p>
        </p:txBody>
      </p:sp>
      <p:sp>
        <p:nvSpPr>
          <p:cNvPr id="14" name="Multiply 13"/>
          <p:cNvSpPr/>
          <p:nvPr/>
        </p:nvSpPr>
        <p:spPr>
          <a:xfrm>
            <a:off x="2730324" y="3941304"/>
            <a:ext cx="914400" cy="914400"/>
          </a:xfrm>
          <a:prstGeom prst="mathMultiply">
            <a:avLst>
              <a:gd name="adj1" fmla="val 9200"/>
            </a:avLst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2810387" y="4720274"/>
            <a:ext cx="14154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accent3"/>
                </a:solidFill>
              </a:rPr>
              <a:t>$1,800 /</a:t>
            </a:r>
            <a:r>
              <a:rPr lang="en-US" sz="2000" b="1" dirty="0" err="1" smtClean="0">
                <a:solidFill>
                  <a:schemeClr val="accent3"/>
                </a:solidFill>
              </a:rPr>
              <a:t>mo</a:t>
            </a:r>
            <a:endParaRPr lang="en-US" sz="2000" b="1" dirty="0">
              <a:solidFill>
                <a:schemeClr val="accent3"/>
              </a:solidFill>
            </a:endParaRPr>
          </a:p>
        </p:txBody>
      </p:sp>
      <p:sp>
        <p:nvSpPr>
          <p:cNvPr id="21" name="Freeform 20"/>
          <p:cNvSpPr/>
          <p:nvPr/>
        </p:nvSpPr>
        <p:spPr>
          <a:xfrm>
            <a:off x="4124374" y="2061525"/>
            <a:ext cx="2734809" cy="922373"/>
          </a:xfrm>
          <a:custGeom>
            <a:avLst/>
            <a:gdLst>
              <a:gd name="connsiteX0" fmla="*/ 0 w 2734809"/>
              <a:gd name="connsiteY0" fmla="*/ 884633 h 922373"/>
              <a:gd name="connsiteX1" fmla="*/ 955808 w 2734809"/>
              <a:gd name="connsiteY1" fmla="*/ 832256 h 922373"/>
              <a:gd name="connsiteX2" fmla="*/ 2513905 w 2734809"/>
              <a:gd name="connsiteY2" fmla="*/ 98991 h 922373"/>
              <a:gd name="connsiteX3" fmla="*/ 2723397 w 2734809"/>
              <a:gd name="connsiteY3" fmla="*/ 7332 h 9223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34809" h="922373">
                <a:moveTo>
                  <a:pt x="0" y="884633"/>
                </a:moveTo>
                <a:cubicBezTo>
                  <a:pt x="268412" y="923914"/>
                  <a:pt x="536824" y="963196"/>
                  <a:pt x="955808" y="832256"/>
                </a:cubicBezTo>
                <a:cubicBezTo>
                  <a:pt x="1374792" y="701316"/>
                  <a:pt x="2219307" y="236478"/>
                  <a:pt x="2513905" y="98991"/>
                </a:cubicBezTo>
                <a:cubicBezTo>
                  <a:pt x="2808503" y="-38496"/>
                  <a:pt x="2723397" y="7332"/>
                  <a:pt x="2723397" y="7332"/>
                </a:cubicBezTo>
              </a:path>
            </a:pathLst>
          </a:custGeom>
          <a:ln w="60325">
            <a:solidFill>
              <a:schemeClr val="accent3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6926330" y="1998664"/>
            <a:ext cx="13078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3"/>
                </a:solidFill>
              </a:rPr>
              <a:t>Acct Value</a:t>
            </a:r>
          </a:p>
          <a:p>
            <a:r>
              <a:rPr lang="en-US" b="1" dirty="0" smtClean="0">
                <a:solidFill>
                  <a:schemeClr val="accent3"/>
                </a:solidFill>
              </a:rPr>
              <a:t>In 10 Years!</a:t>
            </a:r>
            <a:endParaRPr lang="en-US" b="1" dirty="0">
              <a:solidFill>
                <a:schemeClr val="accent3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859183" y="1553156"/>
            <a:ext cx="13559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u="sng" dirty="0" smtClean="0">
                <a:solidFill>
                  <a:srgbClr val="9BBB59"/>
                </a:solidFill>
              </a:rPr>
              <a:t>$309,735</a:t>
            </a:r>
            <a:endParaRPr lang="en-US" sz="2400" b="1" u="sng" dirty="0">
              <a:solidFill>
                <a:srgbClr val="9BBB59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993442" y="6185106"/>
            <a:ext cx="4211409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50" dirty="0" smtClean="0"/>
              <a:t>This illustration is only hypothetical and is not to be shown to the public.</a:t>
            </a:r>
          </a:p>
          <a:p>
            <a:pPr algn="ctr"/>
            <a:r>
              <a:rPr lang="en-US" sz="1050" dirty="0" smtClean="0"/>
              <a:t>No guarantee is made as to its accuracy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9818286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6" grpId="0" animBg="1"/>
      <p:bldP spid="11" grpId="0"/>
      <p:bldP spid="14" grpId="0" animBg="1"/>
      <p:bldP spid="20" grpId="0"/>
      <p:bldP spid="21" grpId="0" animBg="1"/>
      <p:bldP spid="22" grpId="0"/>
      <p:bldP spid="23" grpId="0"/>
    </p:bldLst>
  </p:timing>
</p:sld>
</file>

<file path=ppt/theme/theme1.xml><?xml version="1.0" encoding="utf-8"?>
<a:theme xmlns:a="http://schemas.openxmlformats.org/drawingml/2006/main" name=" Black 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53</TotalTime>
  <Words>124</Words>
  <Application>Microsoft Macintosh PowerPoint</Application>
  <PresentationFormat>On-screen Show (4:3)</PresentationFormat>
  <Paragraphs>33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 Black </vt:lpstr>
      <vt:lpstr>PowerPoint Presentation</vt:lpstr>
      <vt:lpstr>PowerPoint Presentation</vt:lpstr>
    </vt:vector>
  </TitlesOfParts>
  <Company>Primerica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ELDON LARSON</dc:creator>
  <cp:lastModifiedBy>ELDON LARSON</cp:lastModifiedBy>
  <cp:revision>6</cp:revision>
  <dcterms:created xsi:type="dcterms:W3CDTF">2011-04-29T20:00:50Z</dcterms:created>
  <dcterms:modified xsi:type="dcterms:W3CDTF">2011-04-29T20:54:31Z</dcterms:modified>
</cp:coreProperties>
</file>