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6" r:id="rId4"/>
    <p:sldId id="270" r:id="rId5"/>
    <p:sldId id="274" r:id="rId6"/>
    <p:sldId id="268" r:id="rId7"/>
    <p:sldId id="277" r:id="rId8"/>
    <p:sldId id="278" r:id="rId9"/>
    <p:sldId id="269" r:id="rId10"/>
    <p:sldId id="272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132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53010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F57E-8977-0F43-B251-9D0636B05D9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5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3F38-8BC8-284A-91B9-4F0DC07B7F7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9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ullSc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33675" y="620780"/>
            <a:ext cx="6676650" cy="390829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0" y="4876800"/>
            <a:ext cx="2133600" cy="2730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32826D12-B3C1-0247-9EA5-71026B597C4A}" type="slidenum">
              <a:rPr lang="en-US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9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5FF9-6029-0A40-8BE0-AA3C92EDAD4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7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5812-5346-B14F-95F5-53E7D1695D6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403E-B4CB-0B49-B264-9A11BB8F87D9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3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5" y="110173"/>
            <a:ext cx="7270638" cy="934856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20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33756" y="1182533"/>
            <a:ext cx="8419121" cy="3394542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4AFB-A8B8-4943-BF61-1DAC786593F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2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6" descr="ba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8275" y="4876800"/>
            <a:ext cx="37274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815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defTabSz="457200">
              <a:defRPr/>
            </a:pPr>
            <a:fld id="{44439042-8B83-B347-ADC9-C90E39C5BF9E}" type="slidenum">
              <a:rPr lang="en-US">
                <a:solidFill>
                  <a:prstClr val="white">
                    <a:lumMod val="50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2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Trebuchet MS"/>
          <a:ea typeface="ＭＳ Ｐゴシック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30105"/>
        </a:buClr>
        <a:buFont typeface="Arial" charset="0"/>
        <a:buChar char="•"/>
        <a:defRPr sz="32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2ahUKEwjBqcfa5uHfAhVkNH0KHcvjD7EQjRx6BAgBEAU&amp;url=http://www.takepart.com/article/2015/01/20/where-are-californias-big-trees-going&amp;psig=AOvVaw3-nrt_fwVMWIz9G75UCEDh&amp;ust=154716118524214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2ahUKEwjBqcfa5uHfAhVkNH0KHcvjD7EQjRx6BAgBEAU&amp;url=http://www.takepart.com/article/2015/01/20/where-are-californias-big-trees-going&amp;psig=AOvVaw3-nrt_fwVMWIz9G75UCEDh&amp;ust=154716118524214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4868863"/>
            <a:ext cx="6705600" cy="274637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49213"/>
            <a:ext cx="9144000" cy="5192713"/>
          </a:xfrm>
          <a:prstGeom prst="rect">
            <a:avLst/>
          </a:prstGeom>
          <a:solidFill>
            <a:schemeClr val="bg1"/>
          </a:solidFill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484" name="Picture 8" descr="Maximum Impac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0" b="4617"/>
          <a:stretch/>
        </p:blipFill>
        <p:spPr bwMode="auto">
          <a:xfrm>
            <a:off x="1135063" y="155864"/>
            <a:ext cx="6613525" cy="47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205038" y="4659982"/>
            <a:ext cx="47339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 Narrow" charset="0"/>
                <a:cs typeface="Arial Narrow" charset="0"/>
              </a:rPr>
              <a:t>For internal use only. Not to be used with, or distributed to, the public.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4868863"/>
            <a:ext cx="2133600" cy="274637"/>
          </a:xfrm>
        </p:spPr>
        <p:txBody>
          <a:bodyPr/>
          <a:lstStyle/>
          <a:p>
            <a:pPr>
              <a:defRPr/>
            </a:pPr>
            <a:fld id="{F4118AB9-5201-DD4C-A021-D1792105DB33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2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24750" y="4643438"/>
            <a:ext cx="1619250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>
              <a:solidFill>
                <a:srgbClr val="CC0000"/>
              </a:solidFill>
              <a:latin typeface="Trebuchet MS" pitchFamily="-110" charset="0"/>
              <a:ea typeface="ＭＳ Ｐゴシック" charset="0"/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</a:rPr>
              <a:t> Building A Family Legacy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A6EF85-321B-3E4B-87D1-A3D29676DE1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Primerica will deliver !</a:t>
            </a:r>
          </a:p>
          <a:p>
            <a:endParaRPr lang="en-US" dirty="0"/>
          </a:p>
          <a:p>
            <a:r>
              <a:rPr lang="en-US" dirty="0"/>
              <a:t>Will you deliver for your family?</a:t>
            </a:r>
          </a:p>
          <a:p>
            <a:endParaRPr lang="en-US" dirty="0"/>
          </a:p>
          <a:p>
            <a:r>
              <a:rPr lang="en-US" dirty="0"/>
              <a:t>2019 is the year of</a:t>
            </a:r>
          </a:p>
        </p:txBody>
      </p:sp>
      <p:pic>
        <p:nvPicPr>
          <p:cNvPr id="8" name="Picture 8" descr="Maximum Impac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0" b="4617"/>
          <a:stretch/>
        </p:blipFill>
        <p:spPr bwMode="auto">
          <a:xfrm>
            <a:off x="4499992" y="3147814"/>
            <a:ext cx="1944216" cy="13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24750" y="4643438"/>
            <a:ext cx="1619250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>
              <a:solidFill>
                <a:srgbClr val="CC0000"/>
              </a:solidFill>
              <a:latin typeface="Trebuchet MS" pitchFamily="-110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A6EF85-321B-3E4B-87D1-A3D29676DE1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66" y="123478"/>
            <a:ext cx="9108504" cy="651520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solidFill>
                  <a:schemeClr val="bg1"/>
                </a:solidFill>
              </a:rPr>
              <a:t>See you at the Mercedes-Benz Stadium in June!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15565"/>
            <a:ext cx="6475069" cy="42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7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24750" y="4643438"/>
            <a:ext cx="1619250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>
              <a:solidFill>
                <a:srgbClr val="CC0000"/>
              </a:solidFill>
              <a:latin typeface="Trebuchet MS" pitchFamily="-110" charset="0"/>
              <a:ea typeface="ＭＳ Ｐゴシック" charset="0"/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</a:rPr>
              <a:t> Building A Family Legacy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A6EF85-321B-3E4B-87D1-A3D29676DE1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052" name="Picture 4" descr="Image result for building a family 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95686"/>
            <a:ext cx="34956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ig tr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10" y="987574"/>
            <a:ext cx="5760640" cy="38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Family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97805"/>
            <a:ext cx="8229600" cy="10258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best gift you can give your family….</a:t>
            </a:r>
          </a:p>
          <a:p>
            <a:pPr marL="0" indent="0" algn="ctr">
              <a:buNone/>
            </a:pPr>
            <a:r>
              <a:rPr lang="en-US" sz="2000" dirty="0"/>
              <a:t>A business that keeps on giving from generation to generation!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13F38-8BC8-284A-91B9-4F0DC07B7F7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2716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56" y="3564391"/>
            <a:ext cx="1628800" cy="1221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51670"/>
            <a:ext cx="1440160" cy="14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MG_4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075806"/>
            <a:ext cx="2699872" cy="18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24750" y="4643438"/>
            <a:ext cx="1619250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>
              <a:solidFill>
                <a:srgbClr val="CC0000"/>
              </a:solidFill>
              <a:latin typeface="Trebuchet MS" pitchFamily="-110" charset="0"/>
              <a:ea typeface="ＭＳ Ｐゴシック" charset="0"/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</a:rPr>
              <a:t> Building A Family Legacy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559756"/>
            <a:ext cx="8928992" cy="30963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It all started with a $199 IBA! (1988)</a:t>
            </a:r>
          </a:p>
          <a:p>
            <a:pPr marL="457200" indent="-457200">
              <a:buAutoNum type="arabicPeriod"/>
            </a:pPr>
            <a:r>
              <a:rPr lang="en-CA" sz="2000" dirty="0" err="1"/>
              <a:t>Arleigh</a:t>
            </a:r>
            <a:r>
              <a:rPr lang="en-CA" sz="2000" dirty="0"/>
              <a:t> just wanted to make $50,000 - $100,000/yr.</a:t>
            </a:r>
          </a:p>
          <a:p>
            <a:pPr marL="457200" indent="-457200">
              <a:buAutoNum type="arabicPeriod"/>
            </a:pPr>
            <a:r>
              <a:rPr lang="en-CA" sz="2000" dirty="0"/>
              <a:t>Then came the fork in the road – Change or quit! (1991)</a:t>
            </a:r>
          </a:p>
          <a:p>
            <a:pPr marL="457200" indent="-457200">
              <a:buAutoNum type="arabicPeriod"/>
            </a:pPr>
            <a:r>
              <a:rPr lang="en-CA" sz="2000" dirty="0"/>
              <a:t>Starting focusing more on building than selling.</a:t>
            </a:r>
          </a:p>
          <a:p>
            <a:pPr marL="457200" indent="-457200">
              <a:buAutoNum type="arabicPeriod"/>
            </a:pPr>
            <a:r>
              <a:rPr lang="en-CA" sz="2000" dirty="0"/>
              <a:t>Brent went full into the business in 1997</a:t>
            </a:r>
          </a:p>
          <a:p>
            <a:pPr marL="457200" indent="-457200">
              <a:buAutoNum type="arabicPeriod"/>
            </a:pPr>
            <a:r>
              <a:rPr lang="en-CA" sz="2000" dirty="0"/>
              <a:t>Eldon, joined full time in 1998</a:t>
            </a:r>
          </a:p>
          <a:p>
            <a:pPr marL="457200" indent="-457200">
              <a:buAutoNum type="arabicPeriod"/>
            </a:pPr>
            <a:r>
              <a:rPr lang="en-CA" sz="2000" dirty="0"/>
              <a:t>Sherri and her husband Garth, started full time in 1999.</a:t>
            </a:r>
          </a:p>
          <a:p>
            <a:pPr marL="457200" indent="-457200">
              <a:buAutoNum type="arabicPeriod"/>
            </a:pPr>
            <a:r>
              <a:rPr lang="en-CA" sz="2000" dirty="0"/>
              <a:t>Primerica has delivered for us in a HUGE WAY and it will for you too!</a:t>
            </a:r>
          </a:p>
          <a:p>
            <a:pPr marL="457200" indent="-457200">
              <a:buAutoNum type="arabicPeriod"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A6EF85-321B-3E4B-87D1-A3D29676DE1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8219" y="915566"/>
            <a:ext cx="91085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0105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000" dirty="0"/>
              <a:t>Our Family Story….</a:t>
            </a:r>
          </a:p>
          <a:p>
            <a:pPr marL="457200" indent="-457200">
              <a:buFont typeface="Arial" charset="0"/>
              <a:buAutoNum type="arabicPeriod"/>
            </a:pPr>
            <a:endParaRPr lang="en-CA" sz="2000" dirty="0"/>
          </a:p>
          <a:p>
            <a:pPr marL="0" indent="0">
              <a:buFont typeface="Arial" charset="0"/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2601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24750" y="4643438"/>
            <a:ext cx="1619250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>
              <a:solidFill>
                <a:srgbClr val="CC0000"/>
              </a:solidFill>
              <a:latin typeface="Trebuchet MS" pitchFamily="-110" charset="0"/>
              <a:ea typeface="ＭＳ Ｐゴシック" charset="0"/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</a:rPr>
              <a:t> Building A Family Legacy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A6EF85-321B-3E4B-87D1-A3D29676DE1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26" y="915566"/>
            <a:ext cx="662974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12659" y="961272"/>
            <a:ext cx="1584176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000" b="1" dirty="0">
                <a:solidFill>
                  <a:srgbClr val="00B050"/>
                </a:solidFill>
              </a:rPr>
              <a:t>build a Primerica Business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4087" y="1092088"/>
            <a:ext cx="244827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CA" sz="1000" b="1" dirty="0">
                <a:solidFill>
                  <a:srgbClr val="00B050"/>
                </a:solidFill>
              </a:rPr>
              <a:t> continue to build their Primerica Business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24698" y="2478732"/>
            <a:ext cx="2550082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I need to learn more before doing anything!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58629" y="2481248"/>
            <a:ext cx="2478075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My Best Recruit Quit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74652" y="2481248"/>
            <a:ext cx="2478075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Too much time away from my family	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170785" y="2516933"/>
            <a:ext cx="2478074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My guests didn’t show up to career overview meeting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367435" y="2486844"/>
            <a:ext cx="248983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Too many dark houses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598865" y="2466081"/>
            <a:ext cx="2417828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My </a:t>
            </a:r>
            <a:r>
              <a:rPr lang="en-CA" sz="800" b="1" dirty="0" err="1">
                <a:solidFill>
                  <a:srgbClr val="FF0000"/>
                </a:solidFill>
              </a:rPr>
              <a:t>upline</a:t>
            </a:r>
            <a:r>
              <a:rPr lang="en-CA" sz="800" b="1" dirty="0">
                <a:solidFill>
                  <a:srgbClr val="FF0000"/>
                </a:solidFill>
              </a:rPr>
              <a:t> doesn’t train me enough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805850" y="2439116"/>
            <a:ext cx="2417828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I’m in the wrong hierarchy/</a:t>
            </a:r>
            <a:r>
              <a:rPr lang="en-CA" sz="800" b="1" dirty="0" err="1">
                <a:solidFill>
                  <a:srgbClr val="FF0000"/>
                </a:solidFill>
              </a:rPr>
              <a:t>baseshop</a:t>
            </a:r>
            <a:endParaRPr lang="en-CA" sz="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021724" y="2426474"/>
            <a:ext cx="2345820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Licensing fees keep increasing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245855" y="2367108"/>
            <a:ext cx="2273812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Arleigh had 7 RVP’s quit in one year!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534967" y="2286060"/>
            <a:ext cx="2129798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Business is not growing fast enough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2750992" y="2286061"/>
            <a:ext cx="212979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I’m broke and need to get a job!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938356" y="2286184"/>
            <a:ext cx="2130045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I’m not cut out for this – too much self doubt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305414" y="2106041"/>
            <a:ext cx="1769755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Commission income is not for me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3445240" y="2218243"/>
            <a:ext cx="1922154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Stock market is killing me	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3576025" y="2267479"/>
            <a:ext cx="2074554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Too many chargebacks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3768783" y="2243997"/>
            <a:ext cx="2027591" cy="1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Family is not supporting me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4063599" y="2188773"/>
            <a:ext cx="1883574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My </a:t>
            </a:r>
            <a:r>
              <a:rPr lang="en-CA" sz="800" b="1" dirty="0" err="1">
                <a:solidFill>
                  <a:srgbClr val="FF0000"/>
                </a:solidFill>
              </a:rPr>
              <a:t>upline</a:t>
            </a:r>
            <a:r>
              <a:rPr lang="en-CA" sz="800" b="1" dirty="0">
                <a:solidFill>
                  <a:srgbClr val="FF0000"/>
                </a:solidFill>
              </a:rPr>
              <a:t> doesn’t understand where I’m at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4364625" y="2054934"/>
            <a:ext cx="1667558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My </a:t>
            </a:r>
            <a:r>
              <a:rPr lang="en-CA" sz="800" b="1" dirty="0" err="1">
                <a:solidFill>
                  <a:srgbClr val="FF0000"/>
                </a:solidFill>
              </a:rPr>
              <a:t>baseshop</a:t>
            </a:r>
            <a:r>
              <a:rPr lang="en-CA" sz="800" b="1" dirty="0">
                <a:solidFill>
                  <a:srgbClr val="FF0000"/>
                </a:solidFill>
              </a:rPr>
              <a:t> isn’t doing anything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4666188" y="1958938"/>
            <a:ext cx="1451532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Paperwork is out of control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4929948" y="1874916"/>
            <a:ext cx="1307514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BC is hard…..Alberta is easy!</a:t>
            </a:r>
          </a:p>
        </p:txBody>
      </p:sp>
      <p:sp>
        <p:nvSpPr>
          <p:cNvPr id="44" name="TextBox 43"/>
          <p:cNvSpPr txBox="1"/>
          <p:nvPr/>
        </p:nvSpPr>
        <p:spPr>
          <a:xfrm rot="16200000">
            <a:off x="5197070" y="1849646"/>
            <a:ext cx="1205320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Clients don’t believe me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5249506" y="1982912"/>
            <a:ext cx="1481971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Can’t do </a:t>
            </a:r>
            <a:r>
              <a:rPr lang="en-CA" sz="800" b="1" dirty="0" err="1">
                <a:solidFill>
                  <a:srgbClr val="FF0000"/>
                </a:solidFill>
              </a:rPr>
              <a:t>presigned</a:t>
            </a:r>
            <a:r>
              <a:rPr lang="en-CA" sz="800" b="1" dirty="0">
                <a:solidFill>
                  <a:srgbClr val="FF0000"/>
                </a:solidFill>
              </a:rPr>
              <a:t> forms any more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573537" y="1854131"/>
            <a:ext cx="1265958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Licensing takes too long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827003" y="1822141"/>
            <a:ext cx="1163772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Exams are too hard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958839" y="1874915"/>
            <a:ext cx="1265958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Traffic is killing me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6064276" y="1600514"/>
            <a:ext cx="1493489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B2B is not approving my rrsp loans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6322708" y="1358977"/>
            <a:ext cx="1331804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Compliance is driving me crazy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6677116" y="1488936"/>
            <a:ext cx="1049934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Auditors are too nosy</a:t>
            </a:r>
          </a:p>
        </p:txBody>
      </p:sp>
      <p:sp>
        <p:nvSpPr>
          <p:cNvPr id="52" name="TextBox 51"/>
          <p:cNvSpPr txBox="1"/>
          <p:nvPr/>
        </p:nvSpPr>
        <p:spPr>
          <a:xfrm rot="16200000">
            <a:off x="6915855" y="1465863"/>
            <a:ext cx="936103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No DSC ….I’m out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6950726" y="1031858"/>
            <a:ext cx="1265959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bIns="0" rtlCol="0">
            <a:spAutoFit/>
          </a:bodyPr>
          <a:lstStyle/>
          <a:p>
            <a:r>
              <a:rPr lang="en-CA" sz="800" b="1" dirty="0">
                <a:solidFill>
                  <a:srgbClr val="FF0000"/>
                </a:solidFill>
              </a:rPr>
              <a:t>We need different products</a:t>
            </a:r>
          </a:p>
        </p:txBody>
      </p:sp>
      <p:grpSp>
        <p:nvGrpSpPr>
          <p:cNvPr id="21504" name="Group 21503"/>
          <p:cNvGrpSpPr/>
          <p:nvPr/>
        </p:nvGrpSpPr>
        <p:grpSpPr>
          <a:xfrm>
            <a:off x="1300182" y="3831926"/>
            <a:ext cx="3313120" cy="899484"/>
            <a:chOff x="1300182" y="3831926"/>
            <a:chExt cx="3313120" cy="899484"/>
          </a:xfrm>
        </p:grpSpPr>
        <p:sp>
          <p:nvSpPr>
            <p:cNvPr id="12" name="TextBox 11"/>
            <p:cNvSpPr txBox="1"/>
            <p:nvPr/>
          </p:nvSpPr>
          <p:spPr>
            <a:xfrm>
              <a:off x="1300182" y="3831926"/>
              <a:ext cx="39600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endParaRPr lang="en-CA" sz="800" dirty="0"/>
            </a:p>
            <a:p>
              <a:r>
                <a:rPr lang="en-CA" sz="1200" dirty="0"/>
                <a:t>$0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0182" y="4515966"/>
              <a:ext cx="331312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CA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1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24750" y="4643438"/>
            <a:ext cx="1619250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>
              <a:solidFill>
                <a:srgbClr val="CC0000"/>
              </a:solidFill>
              <a:latin typeface="Trebuchet MS" pitchFamily="-110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A6EF85-321B-3E4B-87D1-A3D29676DE1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8" y="1394664"/>
            <a:ext cx="4509292" cy="23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22" y="1347614"/>
            <a:ext cx="3963241" cy="236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67544" y="1563638"/>
            <a:ext cx="1728192" cy="2113769"/>
            <a:chOff x="539552" y="1537105"/>
            <a:chExt cx="1728192" cy="2113769"/>
          </a:xfrm>
        </p:grpSpPr>
        <p:sp>
          <p:nvSpPr>
            <p:cNvPr id="11" name="Oval 10"/>
            <p:cNvSpPr/>
            <p:nvPr/>
          </p:nvSpPr>
          <p:spPr>
            <a:xfrm>
              <a:off x="719572" y="3507854"/>
              <a:ext cx="360040" cy="14302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9552" y="1537105"/>
              <a:ext cx="1728192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/>
                <a:t>Just getting by and frustrated with slow growth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9552" y="1561335"/>
            <a:ext cx="3240360" cy="1200329"/>
            <a:chOff x="539552" y="1605213"/>
            <a:chExt cx="3240360" cy="1200329"/>
          </a:xfrm>
        </p:grpSpPr>
        <p:sp>
          <p:nvSpPr>
            <p:cNvPr id="5" name="Oval 4"/>
            <p:cNvSpPr/>
            <p:nvPr/>
          </p:nvSpPr>
          <p:spPr>
            <a:xfrm>
              <a:off x="2843808" y="2278202"/>
              <a:ext cx="936104" cy="29354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552" y="1605213"/>
              <a:ext cx="2124236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/>
                <a:t>2005 – 2014 average licenses were 410 – Recurring income stayed fairly strong!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744" y="1651451"/>
            <a:ext cx="1728192" cy="1719752"/>
            <a:chOff x="550744" y="1648420"/>
            <a:chExt cx="1728192" cy="1719752"/>
          </a:xfrm>
        </p:grpSpPr>
        <p:sp>
          <p:nvSpPr>
            <p:cNvPr id="10" name="Oval 9"/>
            <p:cNvSpPr/>
            <p:nvPr/>
          </p:nvSpPr>
          <p:spPr>
            <a:xfrm rot="3285367">
              <a:off x="1353481" y="2711013"/>
              <a:ext cx="259229" cy="1055090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744" y="1648420"/>
              <a:ext cx="172819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/>
                <a:t>Grew hierarchy codes from 81 to 480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3568" y="1786919"/>
            <a:ext cx="2311835" cy="1184115"/>
            <a:chOff x="683568" y="1786919"/>
            <a:chExt cx="2311835" cy="1184115"/>
          </a:xfrm>
        </p:grpSpPr>
        <p:sp>
          <p:nvSpPr>
            <p:cNvPr id="13" name="Oval 12"/>
            <p:cNvSpPr/>
            <p:nvPr/>
          </p:nvSpPr>
          <p:spPr>
            <a:xfrm rot="1710669">
              <a:off x="2736174" y="2149312"/>
              <a:ext cx="259229" cy="821722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3568" y="1786919"/>
              <a:ext cx="172819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/>
                <a:t>Grew codes from 485 - 620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9552" y="1491630"/>
            <a:ext cx="3650649" cy="1080120"/>
            <a:chOff x="550744" y="1514139"/>
            <a:chExt cx="3650649" cy="1080120"/>
          </a:xfrm>
        </p:grpSpPr>
        <p:sp>
          <p:nvSpPr>
            <p:cNvPr id="12" name="Oval 11"/>
            <p:cNvSpPr/>
            <p:nvPr/>
          </p:nvSpPr>
          <p:spPr>
            <a:xfrm rot="2604237">
              <a:off x="3873939" y="1514139"/>
              <a:ext cx="327454" cy="1080120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744" y="1549327"/>
              <a:ext cx="1944216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/>
                <a:t>2014 – 2018 licenses grew from 410 – 837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9552" y="1491630"/>
            <a:ext cx="2269298" cy="1525898"/>
            <a:chOff x="502502" y="1477796"/>
            <a:chExt cx="2269298" cy="1525898"/>
          </a:xfrm>
        </p:grpSpPr>
        <p:sp>
          <p:nvSpPr>
            <p:cNvPr id="9" name="Oval 8"/>
            <p:cNvSpPr/>
            <p:nvPr/>
          </p:nvSpPr>
          <p:spPr>
            <a:xfrm>
              <a:off x="1763688" y="2715766"/>
              <a:ext cx="1008112" cy="28792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2502" y="1477796"/>
              <a:ext cx="1728192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/>
                <a:t>From 1996 – 2005 hierarchy codes averaged 485</a:t>
              </a:r>
            </a:p>
          </p:txBody>
        </p:sp>
      </p:grpSp>
      <p:sp>
        <p:nvSpPr>
          <p:cNvPr id="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</a:rPr>
              <a:t> Building A Family Legacy</a:t>
            </a:r>
          </a:p>
        </p:txBody>
      </p:sp>
    </p:spTree>
    <p:extLst>
      <p:ext uri="{BB962C8B-B14F-4D97-AF65-F5344CB8AC3E}">
        <p14:creationId xmlns:p14="http://schemas.microsoft.com/office/powerpoint/2010/main" val="10922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24750" y="4643438"/>
            <a:ext cx="1619250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>
              <a:solidFill>
                <a:srgbClr val="CC0000"/>
              </a:solidFill>
              <a:latin typeface="Trebuchet MS" pitchFamily="-110" charset="0"/>
              <a:ea typeface="ＭＳ Ｐゴシック" charset="0"/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</a:rPr>
              <a:t>Building a Family Legacy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16016" y="2195166"/>
            <a:ext cx="4104456" cy="2448272"/>
          </a:xfrm>
        </p:spPr>
        <p:txBody>
          <a:bodyPr/>
          <a:lstStyle/>
          <a:p>
            <a:pPr marL="0" indent="0">
              <a:buNone/>
            </a:pPr>
            <a:r>
              <a:rPr lang="en-CA" sz="1600" dirty="0"/>
              <a:t>Base shop           		                     45</a:t>
            </a:r>
          </a:p>
          <a:p>
            <a:pPr marL="0" indent="0">
              <a:buNone/>
            </a:pPr>
            <a:r>
              <a:rPr lang="en-CA" sz="1600" dirty="0"/>
              <a:t>RVP’s               		                   130</a:t>
            </a:r>
          </a:p>
          <a:p>
            <a:pPr marL="0" indent="0">
              <a:buNone/>
            </a:pPr>
            <a:r>
              <a:rPr lang="en-CA" sz="1600" dirty="0"/>
              <a:t>Licensed Hierarchy   			   2046</a:t>
            </a:r>
          </a:p>
          <a:p>
            <a:pPr marL="0" indent="0">
              <a:buNone/>
            </a:pPr>
            <a:r>
              <a:rPr lang="en-CA" sz="1600" dirty="0"/>
              <a:t>Securities Licensed     			     795</a:t>
            </a:r>
          </a:p>
          <a:p>
            <a:pPr marL="0" indent="0">
              <a:buNone/>
            </a:pPr>
            <a:r>
              <a:rPr lang="en-CA" sz="1600" dirty="0"/>
              <a:t>2018 Premium sales            $    4,051,356       </a:t>
            </a:r>
          </a:p>
          <a:p>
            <a:pPr marL="0" indent="0">
              <a:buNone/>
            </a:pPr>
            <a:r>
              <a:rPr lang="en-CA" sz="1600" dirty="0"/>
              <a:t>2018 Securities Sales        $   310,933,249       </a:t>
            </a:r>
          </a:p>
          <a:p>
            <a:pPr marL="0" indent="0">
              <a:buNone/>
            </a:pPr>
            <a:r>
              <a:rPr lang="en-CA" sz="1600" dirty="0"/>
              <a:t>AUM   Canadian                $ 2,002,835,083      </a:t>
            </a:r>
          </a:p>
          <a:p>
            <a:pPr marL="0" indent="0">
              <a:buNone/>
            </a:pPr>
            <a:r>
              <a:rPr lang="en-CA" sz="1600" dirty="0"/>
              <a:t>AUM US $                          $  611,597,045   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A6EF85-321B-3E4B-87D1-A3D29676DE1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278623" y="2211710"/>
            <a:ext cx="38403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30105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CA" sz="1600" dirty="0"/>
              <a:t>Base shop           				  21</a:t>
            </a:r>
          </a:p>
          <a:p>
            <a:pPr marL="0" indent="0">
              <a:buFont typeface="Arial" charset="0"/>
              <a:buNone/>
            </a:pPr>
            <a:r>
              <a:rPr lang="en-CA" sz="1600" dirty="0"/>
              <a:t>RVP’s               				    1</a:t>
            </a:r>
          </a:p>
          <a:p>
            <a:pPr marL="0" indent="0">
              <a:buFont typeface="Arial" charset="0"/>
              <a:buNone/>
            </a:pPr>
            <a:r>
              <a:rPr lang="en-CA" sz="1600" dirty="0"/>
              <a:t>Licensed Hierarchy   			  21</a:t>
            </a:r>
          </a:p>
          <a:p>
            <a:pPr marL="0" indent="0">
              <a:buFont typeface="Arial" charset="0"/>
              <a:buNone/>
            </a:pPr>
            <a:r>
              <a:rPr lang="en-CA" sz="1600" dirty="0"/>
              <a:t>Securities Licensed     			  19</a:t>
            </a:r>
          </a:p>
          <a:p>
            <a:pPr marL="0" indent="0">
              <a:buFont typeface="Arial" charset="0"/>
              <a:buNone/>
            </a:pPr>
            <a:r>
              <a:rPr lang="en-CA" sz="1600" dirty="0"/>
              <a:t>1988 Premium sales    $             44,682      </a:t>
            </a:r>
          </a:p>
          <a:p>
            <a:pPr marL="0" indent="0">
              <a:buFont typeface="Arial" charset="0"/>
              <a:buNone/>
            </a:pPr>
            <a:r>
              <a:rPr lang="en-CA" sz="1600" dirty="0"/>
              <a:t>1988 Securities Sales  $           264,337</a:t>
            </a:r>
          </a:p>
          <a:p>
            <a:pPr marL="0" indent="0">
              <a:buFont typeface="Arial" charset="0"/>
              <a:buNone/>
            </a:pPr>
            <a:r>
              <a:rPr lang="en-CA" sz="1600" dirty="0"/>
              <a:t>AUM   Canadian          $           264,337      </a:t>
            </a:r>
          </a:p>
          <a:p>
            <a:pPr marL="0" indent="0">
              <a:buFont typeface="Arial" charset="0"/>
              <a:buNone/>
            </a:pPr>
            <a:r>
              <a:rPr lang="en-CA" sz="1600" dirty="0"/>
              <a:t>AUM US $                   $                    0</a:t>
            </a:r>
          </a:p>
        </p:txBody>
      </p:sp>
      <p:pic>
        <p:nvPicPr>
          <p:cNvPr id="8" name="Picture 4" descr="Image result for building a family 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2952328" cy="9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big tr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88024" y="987575"/>
            <a:ext cx="1728192" cy="115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00523" y="1347614"/>
            <a:ext cx="7920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Year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662" y="1341557"/>
            <a:ext cx="10076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Year 30</a:t>
            </a:r>
          </a:p>
        </p:txBody>
      </p:sp>
    </p:spTree>
    <p:extLst>
      <p:ext uri="{BB962C8B-B14F-4D97-AF65-F5344CB8AC3E}">
        <p14:creationId xmlns:p14="http://schemas.microsoft.com/office/powerpoint/2010/main" val="13454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Family 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0"/>
            <a:ext cx="8640960" cy="3394075"/>
          </a:xfrm>
        </p:spPr>
        <p:txBody>
          <a:bodyPr/>
          <a:lstStyle/>
          <a:p>
            <a:r>
              <a:rPr lang="en-US" sz="2400" dirty="0"/>
              <a:t>Hierarchy annual cash flow is now over $30 Million a year.</a:t>
            </a:r>
          </a:p>
          <a:p>
            <a:endParaRPr lang="en-US" sz="2400" dirty="0"/>
          </a:p>
          <a:p>
            <a:r>
              <a:rPr lang="en-US" sz="2400" dirty="0"/>
              <a:t>Family Annual Cash flow is now $2,310,386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What a difference a decision and $199 IBA has made for families around North America over the last 30 years.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F13F38-8BC8-284A-91B9-4F0DC07B7F78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524750" y="4643438"/>
            <a:ext cx="1619250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38" tIns="45719" rIns="91438" bIns="45719" anchor="ctr"/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>
              <a:solidFill>
                <a:srgbClr val="CC0000"/>
              </a:solidFill>
              <a:latin typeface="Trebuchet MS" pitchFamily="-110" charset="0"/>
              <a:ea typeface="ＭＳ Ｐゴシック" charset="0"/>
            </a:endParaRPr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</a:rPr>
              <a:t> Building A Family Legacy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928992" cy="3960440"/>
          </a:xfrm>
        </p:spPr>
        <p:txBody>
          <a:bodyPr/>
          <a:lstStyle/>
          <a:p>
            <a:pPr marL="0" indent="0" algn="ctr">
              <a:buNone/>
            </a:pPr>
            <a:r>
              <a:rPr lang="en-CA" sz="3600" dirty="0"/>
              <a:t>What it takes:</a:t>
            </a:r>
          </a:p>
          <a:p>
            <a:pPr marL="0" indent="0" algn="ctr">
              <a:buNone/>
            </a:pPr>
            <a:endParaRPr lang="en-CA" sz="2000" dirty="0"/>
          </a:p>
          <a:p>
            <a:pPr marL="457200" indent="-457200">
              <a:buAutoNum type="arabicPeriod"/>
            </a:pPr>
            <a:r>
              <a:rPr lang="en-CA" sz="1800" dirty="0"/>
              <a:t>Faith in the future of Primerica</a:t>
            </a:r>
          </a:p>
          <a:p>
            <a:pPr marL="457200" indent="-457200">
              <a:buAutoNum type="arabicPeriod"/>
            </a:pPr>
            <a:endParaRPr lang="en-CA" sz="1800" dirty="0"/>
          </a:p>
          <a:p>
            <a:pPr marL="457200" indent="-457200">
              <a:buAutoNum type="arabicPeriod"/>
            </a:pPr>
            <a:r>
              <a:rPr lang="en-CA" sz="1800" dirty="0"/>
              <a:t>Courage to stand out</a:t>
            </a:r>
          </a:p>
          <a:p>
            <a:pPr marL="457200" indent="-457200">
              <a:buAutoNum type="arabicPeriod"/>
            </a:pPr>
            <a:endParaRPr lang="en-CA" sz="1800" dirty="0"/>
          </a:p>
          <a:p>
            <a:pPr marL="457200" indent="-457200">
              <a:buAutoNum type="arabicPeriod"/>
            </a:pPr>
            <a:r>
              <a:rPr lang="en-CA" sz="1800" dirty="0"/>
              <a:t>Perseverance to withstand the tough times</a:t>
            </a:r>
          </a:p>
          <a:p>
            <a:pPr marL="457200" indent="-457200">
              <a:buAutoNum type="arabicPeriod"/>
            </a:pPr>
            <a:endParaRPr lang="en-CA" sz="1800" dirty="0"/>
          </a:p>
          <a:p>
            <a:pPr marL="457200" indent="-457200">
              <a:buAutoNum type="arabicPeriod"/>
            </a:pPr>
            <a:r>
              <a:rPr lang="en-CA" sz="1800" dirty="0"/>
              <a:t>Vision</a:t>
            </a:r>
          </a:p>
          <a:p>
            <a:pPr marL="457200" indent="-457200">
              <a:buAutoNum type="arabicPeriod"/>
            </a:pPr>
            <a:endParaRPr lang="en-CA" sz="1800" dirty="0"/>
          </a:p>
          <a:p>
            <a:pPr marL="457200" indent="-457200">
              <a:buAutoNum type="arabicPeriod"/>
            </a:pPr>
            <a:r>
              <a:rPr lang="en-CA" sz="1800" dirty="0"/>
              <a:t>Is your family buying into your DREAM or your NIGHTMARE?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For internal use only. Not to be used with, or distributed to, the public.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A6EF85-321B-3E4B-87D1-A3D29676DE1E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733</Words>
  <Application>Microsoft Office PowerPoint</Application>
  <PresentationFormat>On-screen Show (16:9)</PresentationFormat>
  <Paragraphs>123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Helvetica</vt:lpstr>
      <vt:lpstr>Trebuchet MS</vt:lpstr>
      <vt:lpstr>1_Office Theme</vt:lpstr>
      <vt:lpstr>PowerPoint Presentation</vt:lpstr>
      <vt:lpstr> Building A Family Legacy</vt:lpstr>
      <vt:lpstr>Building a Family Legacy</vt:lpstr>
      <vt:lpstr> Building A Family Legacy</vt:lpstr>
      <vt:lpstr> Building A Family Legacy</vt:lpstr>
      <vt:lpstr> Building A Family Legacy</vt:lpstr>
      <vt:lpstr>Building a Family Legacy</vt:lpstr>
      <vt:lpstr>Building a Family Legacy</vt:lpstr>
      <vt:lpstr> Building A Family Legacy</vt:lpstr>
      <vt:lpstr> Building A Family Legacy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Kitagawa</dc:creator>
  <cp:lastModifiedBy>Eldon Larson</cp:lastModifiedBy>
  <cp:revision>55</cp:revision>
  <dcterms:created xsi:type="dcterms:W3CDTF">2018-12-14T15:29:52Z</dcterms:created>
  <dcterms:modified xsi:type="dcterms:W3CDTF">2019-05-13T16:05:24Z</dcterms:modified>
</cp:coreProperties>
</file>